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1" r:id="rId2"/>
    <p:sldId id="260" r:id="rId3"/>
    <p:sldId id="288" r:id="rId4"/>
    <p:sldId id="295" r:id="rId5"/>
    <p:sldId id="298" r:id="rId6"/>
    <p:sldId id="267" r:id="rId7"/>
    <p:sldId id="294" r:id="rId8"/>
    <p:sldId id="289" r:id="rId9"/>
    <p:sldId id="275" r:id="rId10"/>
    <p:sldId id="273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90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D680703-7554-4E3E-8AEF-AE0C6FBB2B20}">
          <p14:sldIdLst>
            <p14:sldId id="261"/>
          </p14:sldIdLst>
        </p14:section>
        <p14:section name="Раздел без заголовка" id="{F791F390-9B74-4042-BA67-C6701FDA3BF2}">
          <p14:sldIdLst>
            <p14:sldId id="260"/>
          </p14:sldIdLst>
        </p14:section>
        <p14:section name="Раздел без заголовка" id="{907B1DE5-9503-42EE-B864-E62AB6BB49A9}">
          <p14:sldIdLst>
            <p14:sldId id="288"/>
            <p14:sldId id="295"/>
            <p14:sldId id="298"/>
            <p14:sldId id="267"/>
            <p14:sldId id="294"/>
            <p14:sldId id="289"/>
            <p14:sldId id="275"/>
            <p14:sldId id="273"/>
            <p14:sldId id="276"/>
            <p14:sldId id="278"/>
            <p14:sldId id="279"/>
            <p14:sldId id="280"/>
            <p14:sldId id="281"/>
            <p14:sldId id="282"/>
            <p14:sldId id="283"/>
            <p14:sldId id="29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80" autoAdjust="0"/>
  </p:normalViewPr>
  <p:slideViewPr>
    <p:cSldViewPr>
      <p:cViewPr>
        <p:scale>
          <a:sx n="90" d="100"/>
          <a:sy n="90" d="100"/>
        </p:scale>
        <p:origin x="-2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C59FE-CFC0-44C0-9BB2-93EBA25B8C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47BBB0-1661-4EA5-BD09-C32CA040C9B2}">
      <dgm:prSet phldrT="[Текст]" custT="1"/>
      <dgm:spPr/>
      <dgm:t>
        <a:bodyPr/>
        <a:lstStyle/>
        <a:p>
          <a:r>
            <a:rPr lang="ru-RU" sz="1800" smtClean="0"/>
            <a:t>ТИПЫ ПОРТФОЛИО</a:t>
          </a:r>
          <a:endParaRPr lang="ru-RU" sz="1800" dirty="0"/>
        </a:p>
      </dgm:t>
    </dgm:pt>
    <dgm:pt modelId="{B1D47F89-6B3D-4FC0-A6CA-225F407871E1}" type="parTrans" cxnId="{6019D065-E04E-4D57-AC2D-C5008B15286D}">
      <dgm:prSet/>
      <dgm:spPr/>
      <dgm:t>
        <a:bodyPr/>
        <a:lstStyle/>
        <a:p>
          <a:endParaRPr lang="ru-RU"/>
        </a:p>
      </dgm:t>
    </dgm:pt>
    <dgm:pt modelId="{98E181BE-02A7-4696-8D36-DCD407E5A6C7}" type="sibTrans" cxnId="{6019D065-E04E-4D57-AC2D-C5008B15286D}">
      <dgm:prSet/>
      <dgm:spPr/>
      <dgm:t>
        <a:bodyPr/>
        <a:lstStyle/>
        <a:p>
          <a:endParaRPr lang="ru-RU"/>
        </a:p>
      </dgm:t>
    </dgm:pt>
    <dgm:pt modelId="{58C44305-F855-42E3-9BD9-485FE297120E}">
      <dgm:prSet phldrT="[Текст]" custT="1"/>
      <dgm:spPr/>
      <dgm:t>
        <a:bodyPr/>
        <a:lstStyle/>
        <a:p>
          <a:r>
            <a:rPr lang="ru-RU" sz="1600" dirty="0"/>
            <a:t>электронное</a:t>
          </a:r>
        </a:p>
        <a:p>
          <a:r>
            <a:rPr lang="ru-RU" sz="1400" dirty="0"/>
            <a:t>оформляется </a:t>
          </a:r>
          <a:br>
            <a:rPr lang="ru-RU" sz="1400" dirty="0"/>
          </a:br>
          <a:r>
            <a:rPr lang="ru-RU" sz="1400" dirty="0"/>
            <a:t>в программе </a:t>
          </a:r>
          <a:br>
            <a:rPr lang="ru-RU" sz="1400" dirty="0"/>
          </a:br>
          <a:r>
            <a:rPr lang="ru-RU" sz="1400" dirty="0" err="1"/>
            <a:t>Power</a:t>
          </a:r>
          <a:r>
            <a:rPr lang="ru-RU" sz="1400" dirty="0"/>
            <a:t> </a:t>
          </a:r>
          <a:r>
            <a:rPr lang="ru-RU" sz="1400" dirty="0" err="1"/>
            <a:t>Point</a:t>
          </a:r>
          <a:endParaRPr lang="ru-RU" sz="1400" dirty="0"/>
        </a:p>
      </dgm:t>
    </dgm:pt>
    <dgm:pt modelId="{3CD51C9F-572E-46A4-B7BC-03D1B7EE4885}" type="parTrans" cxnId="{319BCF1E-CF4B-4DD4-981D-5539E9092438}">
      <dgm:prSet/>
      <dgm:spPr/>
      <dgm:t>
        <a:bodyPr/>
        <a:lstStyle/>
        <a:p>
          <a:endParaRPr lang="ru-RU"/>
        </a:p>
      </dgm:t>
    </dgm:pt>
    <dgm:pt modelId="{43C911C8-C7F8-493D-BEE6-FC434247945C}" type="sibTrans" cxnId="{319BCF1E-CF4B-4DD4-981D-5539E9092438}">
      <dgm:prSet/>
      <dgm:spPr/>
      <dgm:t>
        <a:bodyPr/>
        <a:lstStyle/>
        <a:p>
          <a:endParaRPr lang="ru-RU"/>
        </a:p>
      </dgm:t>
    </dgm:pt>
    <dgm:pt modelId="{5F1F22C6-CBF2-400F-9493-646A9480B24B}">
      <dgm:prSet phldrT="[Текст]" custT="1"/>
      <dgm:spPr/>
      <dgm:t>
        <a:bodyPr lIns="36000" tIns="36000" rIns="36000" bIns="36000"/>
        <a:lstStyle/>
        <a:p>
          <a:r>
            <a:rPr lang="ru-RU" sz="1600"/>
            <a:t>печатное</a:t>
          </a:r>
        </a:p>
        <a:p>
          <a:r>
            <a:rPr lang="ru-RU" sz="1400"/>
            <a:t>оформленные страницы, фотографии, рисунки, грамоты</a:t>
          </a:r>
        </a:p>
      </dgm:t>
    </dgm:pt>
    <dgm:pt modelId="{37BA5602-1523-4EB0-9F56-06D45A267A64}" type="parTrans" cxnId="{E0852CC6-0D89-45AE-8250-1139727C4BAC}">
      <dgm:prSet/>
      <dgm:spPr/>
      <dgm:t>
        <a:bodyPr/>
        <a:lstStyle/>
        <a:p>
          <a:endParaRPr lang="ru-RU"/>
        </a:p>
      </dgm:t>
    </dgm:pt>
    <dgm:pt modelId="{E883DAE9-10C1-4D2C-819A-6A2F517EF0B5}" type="sibTrans" cxnId="{E0852CC6-0D89-45AE-8250-1139727C4BAC}">
      <dgm:prSet/>
      <dgm:spPr/>
      <dgm:t>
        <a:bodyPr/>
        <a:lstStyle/>
        <a:p>
          <a:endParaRPr lang="ru-RU"/>
        </a:p>
      </dgm:t>
    </dgm:pt>
    <dgm:pt modelId="{54D7E4FC-E591-4A34-865B-DC5D9409E34F}" type="pres">
      <dgm:prSet presAssocID="{132C59FE-CFC0-44C0-9BB2-93EBA25B8C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EA79E2-9348-43E5-98EE-E24759A41536}" type="pres">
      <dgm:prSet presAssocID="{7F47BBB0-1661-4EA5-BD09-C32CA040C9B2}" presName="hierRoot1" presStyleCnt="0"/>
      <dgm:spPr/>
    </dgm:pt>
    <dgm:pt modelId="{863CA2F8-FB6C-4207-AF8F-D6E1A8422BB4}" type="pres">
      <dgm:prSet presAssocID="{7F47BBB0-1661-4EA5-BD09-C32CA040C9B2}" presName="composite" presStyleCnt="0"/>
      <dgm:spPr/>
    </dgm:pt>
    <dgm:pt modelId="{7EF5D497-E37F-41A9-80AB-301E1072A678}" type="pres">
      <dgm:prSet presAssocID="{7F47BBB0-1661-4EA5-BD09-C32CA040C9B2}" presName="background" presStyleLbl="node0" presStyleIdx="0" presStyleCnt="1"/>
      <dgm:spPr/>
    </dgm:pt>
    <dgm:pt modelId="{540983BD-140D-4856-A615-A82A6661B832}" type="pres">
      <dgm:prSet presAssocID="{7F47BBB0-1661-4EA5-BD09-C32CA040C9B2}" presName="text" presStyleLbl="fgAcc0" presStyleIdx="0" presStyleCnt="1" custScaleX="1314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E2B34D-B676-4A6F-A1DB-815EECE0414B}" type="pres">
      <dgm:prSet presAssocID="{7F47BBB0-1661-4EA5-BD09-C32CA040C9B2}" presName="hierChild2" presStyleCnt="0"/>
      <dgm:spPr/>
    </dgm:pt>
    <dgm:pt modelId="{65E2265B-B05F-48E8-BBCA-950D42ED27B5}" type="pres">
      <dgm:prSet presAssocID="{3CD51C9F-572E-46A4-B7BC-03D1B7EE488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485EE2A-1BDE-44F3-848D-EC747EE3F5A6}" type="pres">
      <dgm:prSet presAssocID="{58C44305-F855-42E3-9BD9-485FE297120E}" presName="hierRoot2" presStyleCnt="0"/>
      <dgm:spPr/>
    </dgm:pt>
    <dgm:pt modelId="{47C473C5-41B4-4FFA-AD75-6818D6BF5119}" type="pres">
      <dgm:prSet presAssocID="{58C44305-F855-42E3-9BD9-485FE297120E}" presName="composite2" presStyleCnt="0"/>
      <dgm:spPr/>
    </dgm:pt>
    <dgm:pt modelId="{00615E3F-0189-40BE-BCFF-0DBB166B9CBE}" type="pres">
      <dgm:prSet presAssocID="{58C44305-F855-42E3-9BD9-485FE297120E}" presName="background2" presStyleLbl="node2" presStyleIdx="0" presStyleCnt="2"/>
      <dgm:spPr/>
    </dgm:pt>
    <dgm:pt modelId="{4F1D7DB0-B7E3-4406-B749-1A6C00008953}" type="pres">
      <dgm:prSet presAssocID="{58C44305-F855-42E3-9BD9-485FE297120E}" presName="text2" presStyleLbl="fgAcc2" presStyleIdx="0" presStyleCnt="2" custScaleX="132228" custScaleY="178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2EF16F-44E1-486C-B852-CE416DEF96DB}" type="pres">
      <dgm:prSet presAssocID="{58C44305-F855-42E3-9BD9-485FE297120E}" presName="hierChild3" presStyleCnt="0"/>
      <dgm:spPr/>
    </dgm:pt>
    <dgm:pt modelId="{DF922758-4EDD-403C-A622-4787169CDDA8}" type="pres">
      <dgm:prSet presAssocID="{37BA5602-1523-4EB0-9F56-06D45A267A6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2E1C2AD-AA62-48CF-9DCC-156EA7013E24}" type="pres">
      <dgm:prSet presAssocID="{5F1F22C6-CBF2-400F-9493-646A9480B24B}" presName="hierRoot2" presStyleCnt="0"/>
      <dgm:spPr/>
    </dgm:pt>
    <dgm:pt modelId="{25FAE95B-420A-444D-BE79-61D5E1E3A467}" type="pres">
      <dgm:prSet presAssocID="{5F1F22C6-CBF2-400F-9493-646A9480B24B}" presName="composite2" presStyleCnt="0"/>
      <dgm:spPr/>
    </dgm:pt>
    <dgm:pt modelId="{6F881DED-0702-4975-A719-F055033B8410}" type="pres">
      <dgm:prSet presAssocID="{5F1F22C6-CBF2-400F-9493-646A9480B24B}" presName="background2" presStyleLbl="node2" presStyleIdx="1" presStyleCnt="2"/>
      <dgm:spPr/>
    </dgm:pt>
    <dgm:pt modelId="{09771A27-EF83-47BC-920C-EC6242491FCA}" type="pres">
      <dgm:prSet presAssocID="{5F1F22C6-CBF2-400F-9493-646A9480B24B}" presName="text2" presStyleLbl="fgAcc2" presStyleIdx="1" presStyleCnt="2" custScaleX="135976" custScaleY="178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740DDC-4125-462F-93D8-B4EE9B9734B0}" type="pres">
      <dgm:prSet presAssocID="{5F1F22C6-CBF2-400F-9493-646A9480B24B}" presName="hierChild3" presStyleCnt="0"/>
      <dgm:spPr/>
    </dgm:pt>
  </dgm:ptLst>
  <dgm:cxnLst>
    <dgm:cxn modelId="{574D7881-9757-4350-B0EA-FD5651C9EBDC}" type="presOf" srcId="{58C44305-F855-42E3-9BD9-485FE297120E}" destId="{4F1D7DB0-B7E3-4406-B749-1A6C00008953}" srcOrd="0" destOrd="0" presId="urn:microsoft.com/office/officeart/2005/8/layout/hierarchy1"/>
    <dgm:cxn modelId="{319BCF1E-CF4B-4DD4-981D-5539E9092438}" srcId="{7F47BBB0-1661-4EA5-BD09-C32CA040C9B2}" destId="{58C44305-F855-42E3-9BD9-485FE297120E}" srcOrd="0" destOrd="0" parTransId="{3CD51C9F-572E-46A4-B7BC-03D1B7EE4885}" sibTransId="{43C911C8-C7F8-493D-BEE6-FC434247945C}"/>
    <dgm:cxn modelId="{6019D065-E04E-4D57-AC2D-C5008B15286D}" srcId="{132C59FE-CFC0-44C0-9BB2-93EBA25B8C49}" destId="{7F47BBB0-1661-4EA5-BD09-C32CA040C9B2}" srcOrd="0" destOrd="0" parTransId="{B1D47F89-6B3D-4FC0-A6CA-225F407871E1}" sibTransId="{98E181BE-02A7-4696-8D36-DCD407E5A6C7}"/>
    <dgm:cxn modelId="{E0852CC6-0D89-45AE-8250-1139727C4BAC}" srcId="{7F47BBB0-1661-4EA5-BD09-C32CA040C9B2}" destId="{5F1F22C6-CBF2-400F-9493-646A9480B24B}" srcOrd="1" destOrd="0" parTransId="{37BA5602-1523-4EB0-9F56-06D45A267A64}" sibTransId="{E883DAE9-10C1-4D2C-819A-6A2F517EF0B5}"/>
    <dgm:cxn modelId="{25E9B00F-D5EC-4DDD-AC11-0F0C6DA1B162}" type="presOf" srcId="{132C59FE-CFC0-44C0-9BB2-93EBA25B8C49}" destId="{54D7E4FC-E591-4A34-865B-DC5D9409E34F}" srcOrd="0" destOrd="0" presId="urn:microsoft.com/office/officeart/2005/8/layout/hierarchy1"/>
    <dgm:cxn modelId="{ED37E43B-659C-42CC-A4F2-EA5E08EA036E}" type="presOf" srcId="{37BA5602-1523-4EB0-9F56-06D45A267A64}" destId="{DF922758-4EDD-403C-A622-4787169CDDA8}" srcOrd="0" destOrd="0" presId="urn:microsoft.com/office/officeart/2005/8/layout/hierarchy1"/>
    <dgm:cxn modelId="{73A8A52A-E3CF-4924-B1B4-A12963788F7A}" type="presOf" srcId="{3CD51C9F-572E-46A4-B7BC-03D1B7EE4885}" destId="{65E2265B-B05F-48E8-BBCA-950D42ED27B5}" srcOrd="0" destOrd="0" presId="urn:microsoft.com/office/officeart/2005/8/layout/hierarchy1"/>
    <dgm:cxn modelId="{74120668-4FE0-4840-93C6-837A54FD4DC8}" type="presOf" srcId="{5F1F22C6-CBF2-400F-9493-646A9480B24B}" destId="{09771A27-EF83-47BC-920C-EC6242491FCA}" srcOrd="0" destOrd="0" presId="urn:microsoft.com/office/officeart/2005/8/layout/hierarchy1"/>
    <dgm:cxn modelId="{54C9AE8D-6A9B-4FD5-86D0-8C8F0470D088}" type="presOf" srcId="{7F47BBB0-1661-4EA5-BD09-C32CA040C9B2}" destId="{540983BD-140D-4856-A615-A82A6661B832}" srcOrd="0" destOrd="0" presId="urn:microsoft.com/office/officeart/2005/8/layout/hierarchy1"/>
    <dgm:cxn modelId="{90F1233C-4266-414C-9FEE-5951910FEDC6}" type="presParOf" srcId="{54D7E4FC-E591-4A34-865B-DC5D9409E34F}" destId="{43EA79E2-9348-43E5-98EE-E24759A41536}" srcOrd="0" destOrd="0" presId="urn:microsoft.com/office/officeart/2005/8/layout/hierarchy1"/>
    <dgm:cxn modelId="{9819E8A7-4C29-4FEC-904B-1A55E663B99D}" type="presParOf" srcId="{43EA79E2-9348-43E5-98EE-E24759A41536}" destId="{863CA2F8-FB6C-4207-AF8F-D6E1A8422BB4}" srcOrd="0" destOrd="0" presId="urn:microsoft.com/office/officeart/2005/8/layout/hierarchy1"/>
    <dgm:cxn modelId="{FE6E1683-FC83-4721-8F1E-C7E2852FE76E}" type="presParOf" srcId="{863CA2F8-FB6C-4207-AF8F-D6E1A8422BB4}" destId="{7EF5D497-E37F-41A9-80AB-301E1072A678}" srcOrd="0" destOrd="0" presId="urn:microsoft.com/office/officeart/2005/8/layout/hierarchy1"/>
    <dgm:cxn modelId="{9B96DFEA-9C83-4E85-9FF4-8646E0BC10EB}" type="presParOf" srcId="{863CA2F8-FB6C-4207-AF8F-D6E1A8422BB4}" destId="{540983BD-140D-4856-A615-A82A6661B832}" srcOrd="1" destOrd="0" presId="urn:microsoft.com/office/officeart/2005/8/layout/hierarchy1"/>
    <dgm:cxn modelId="{8D9B64DE-E86A-406E-A9CA-585B55B1B965}" type="presParOf" srcId="{43EA79E2-9348-43E5-98EE-E24759A41536}" destId="{5AE2B34D-B676-4A6F-A1DB-815EECE0414B}" srcOrd="1" destOrd="0" presId="urn:microsoft.com/office/officeart/2005/8/layout/hierarchy1"/>
    <dgm:cxn modelId="{68CA83B5-7635-48A5-87C9-16EBE122B3D3}" type="presParOf" srcId="{5AE2B34D-B676-4A6F-A1DB-815EECE0414B}" destId="{65E2265B-B05F-48E8-BBCA-950D42ED27B5}" srcOrd="0" destOrd="0" presId="urn:microsoft.com/office/officeart/2005/8/layout/hierarchy1"/>
    <dgm:cxn modelId="{F88FCEE8-CAEF-4CC7-BB59-4CC671B04808}" type="presParOf" srcId="{5AE2B34D-B676-4A6F-A1DB-815EECE0414B}" destId="{8485EE2A-1BDE-44F3-848D-EC747EE3F5A6}" srcOrd="1" destOrd="0" presId="urn:microsoft.com/office/officeart/2005/8/layout/hierarchy1"/>
    <dgm:cxn modelId="{15643B19-0146-495D-9723-3FEBAEA2E5EF}" type="presParOf" srcId="{8485EE2A-1BDE-44F3-848D-EC747EE3F5A6}" destId="{47C473C5-41B4-4FFA-AD75-6818D6BF5119}" srcOrd="0" destOrd="0" presId="urn:microsoft.com/office/officeart/2005/8/layout/hierarchy1"/>
    <dgm:cxn modelId="{DA7CAB94-CB1A-4BAB-9854-A9D1294D31B5}" type="presParOf" srcId="{47C473C5-41B4-4FFA-AD75-6818D6BF5119}" destId="{00615E3F-0189-40BE-BCFF-0DBB166B9CBE}" srcOrd="0" destOrd="0" presId="urn:microsoft.com/office/officeart/2005/8/layout/hierarchy1"/>
    <dgm:cxn modelId="{1CDDF3E0-7708-4117-A13B-A5B1FCE1267E}" type="presParOf" srcId="{47C473C5-41B4-4FFA-AD75-6818D6BF5119}" destId="{4F1D7DB0-B7E3-4406-B749-1A6C00008953}" srcOrd="1" destOrd="0" presId="urn:microsoft.com/office/officeart/2005/8/layout/hierarchy1"/>
    <dgm:cxn modelId="{7A78F819-882D-4FC8-8AD0-F813C0AD444A}" type="presParOf" srcId="{8485EE2A-1BDE-44F3-848D-EC747EE3F5A6}" destId="{1B2EF16F-44E1-486C-B852-CE416DEF96DB}" srcOrd="1" destOrd="0" presId="urn:microsoft.com/office/officeart/2005/8/layout/hierarchy1"/>
    <dgm:cxn modelId="{56121468-F26F-4987-9A34-D2C72596739D}" type="presParOf" srcId="{5AE2B34D-B676-4A6F-A1DB-815EECE0414B}" destId="{DF922758-4EDD-403C-A622-4787169CDDA8}" srcOrd="2" destOrd="0" presId="urn:microsoft.com/office/officeart/2005/8/layout/hierarchy1"/>
    <dgm:cxn modelId="{8FE8795D-E294-4536-A356-25EDA4C839D9}" type="presParOf" srcId="{5AE2B34D-B676-4A6F-A1DB-815EECE0414B}" destId="{12E1C2AD-AA62-48CF-9DCC-156EA7013E24}" srcOrd="3" destOrd="0" presId="urn:microsoft.com/office/officeart/2005/8/layout/hierarchy1"/>
    <dgm:cxn modelId="{9F5F7850-6A8A-400B-880A-B35596D86DCA}" type="presParOf" srcId="{12E1C2AD-AA62-48CF-9DCC-156EA7013E24}" destId="{25FAE95B-420A-444D-BE79-61D5E1E3A467}" srcOrd="0" destOrd="0" presId="urn:microsoft.com/office/officeart/2005/8/layout/hierarchy1"/>
    <dgm:cxn modelId="{9C69BA24-64B3-45E0-909A-53A230B5537F}" type="presParOf" srcId="{25FAE95B-420A-444D-BE79-61D5E1E3A467}" destId="{6F881DED-0702-4975-A719-F055033B8410}" srcOrd="0" destOrd="0" presId="urn:microsoft.com/office/officeart/2005/8/layout/hierarchy1"/>
    <dgm:cxn modelId="{6C27D8D0-B33D-48E7-8704-D3DA89EDD7C1}" type="presParOf" srcId="{25FAE95B-420A-444D-BE79-61D5E1E3A467}" destId="{09771A27-EF83-47BC-920C-EC6242491FCA}" srcOrd="1" destOrd="0" presId="urn:microsoft.com/office/officeart/2005/8/layout/hierarchy1"/>
    <dgm:cxn modelId="{4CBDC775-9143-4459-9AD5-2A4EB9AF0723}" type="presParOf" srcId="{12E1C2AD-AA62-48CF-9DCC-156EA7013E24}" destId="{EB740DDC-4125-462F-93D8-B4EE9B9734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22758-4EDD-403C-A622-4787169CDDA8}">
      <dsp:nvSpPr>
        <dsp:cNvPr id="0" name=""/>
        <dsp:cNvSpPr/>
      </dsp:nvSpPr>
      <dsp:spPr>
        <a:xfrm>
          <a:off x="3036407" y="2080313"/>
          <a:ext cx="1613330" cy="607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053"/>
              </a:lnTo>
              <a:lnTo>
                <a:pt x="1613330" y="414053"/>
              </a:lnTo>
              <a:lnTo>
                <a:pt x="1613330" y="607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2265B-B05F-48E8-BBCA-950D42ED27B5}">
      <dsp:nvSpPr>
        <dsp:cNvPr id="0" name=""/>
        <dsp:cNvSpPr/>
      </dsp:nvSpPr>
      <dsp:spPr>
        <a:xfrm>
          <a:off x="1383926" y="2080313"/>
          <a:ext cx="1652481" cy="607587"/>
        </a:xfrm>
        <a:custGeom>
          <a:avLst/>
          <a:gdLst/>
          <a:ahLst/>
          <a:cxnLst/>
          <a:rect l="0" t="0" r="0" b="0"/>
          <a:pathLst>
            <a:path>
              <a:moveTo>
                <a:pt x="1652481" y="0"/>
              </a:moveTo>
              <a:lnTo>
                <a:pt x="1652481" y="414053"/>
              </a:lnTo>
              <a:lnTo>
                <a:pt x="0" y="414053"/>
              </a:lnTo>
              <a:lnTo>
                <a:pt x="0" y="607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5D497-E37F-41A9-80AB-301E1072A678}">
      <dsp:nvSpPr>
        <dsp:cNvPr id="0" name=""/>
        <dsp:cNvSpPr/>
      </dsp:nvSpPr>
      <dsp:spPr>
        <a:xfrm>
          <a:off x="1663485" y="753717"/>
          <a:ext cx="2745844" cy="1326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983BD-140D-4856-A615-A82A6661B832}">
      <dsp:nvSpPr>
        <dsp:cNvPr id="0" name=""/>
        <dsp:cNvSpPr/>
      </dsp:nvSpPr>
      <dsp:spPr>
        <a:xfrm>
          <a:off x="1895610" y="974236"/>
          <a:ext cx="2745844" cy="1326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ТИПЫ ПОРТФОЛИО</a:t>
          </a:r>
          <a:endParaRPr lang="ru-RU" sz="1800" kern="1200" dirty="0"/>
        </a:p>
      </dsp:txBody>
      <dsp:txXfrm>
        <a:off x="1934465" y="1013091"/>
        <a:ext cx="2668134" cy="1248885"/>
      </dsp:txXfrm>
    </dsp:sp>
    <dsp:sp modelId="{00615E3F-0189-40BE-BCFF-0DBB166B9CBE}">
      <dsp:nvSpPr>
        <dsp:cNvPr id="0" name=""/>
        <dsp:cNvSpPr/>
      </dsp:nvSpPr>
      <dsp:spPr>
        <a:xfrm>
          <a:off x="2720" y="2687901"/>
          <a:ext cx="2762411" cy="237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D7DB0-B7E3-4406-B749-1A6C00008953}">
      <dsp:nvSpPr>
        <dsp:cNvPr id="0" name=""/>
        <dsp:cNvSpPr/>
      </dsp:nvSpPr>
      <dsp:spPr>
        <a:xfrm>
          <a:off x="234846" y="2908420"/>
          <a:ext cx="2762411" cy="2371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электронное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оформляется </a:t>
          </a:r>
          <a:br>
            <a:rPr lang="ru-RU" sz="1400" kern="1200" dirty="0"/>
          </a:br>
          <a:r>
            <a:rPr lang="ru-RU" sz="1400" kern="1200" dirty="0"/>
            <a:t>в программе </a:t>
          </a:r>
          <a:br>
            <a:rPr lang="ru-RU" sz="1400" kern="1200" dirty="0"/>
          </a:br>
          <a:r>
            <a:rPr lang="ru-RU" sz="1400" kern="1200" dirty="0" err="1"/>
            <a:t>Power</a:t>
          </a:r>
          <a:r>
            <a:rPr lang="ru-RU" sz="1400" kern="1200" dirty="0"/>
            <a:t> </a:t>
          </a:r>
          <a:r>
            <a:rPr lang="ru-RU" sz="1400" kern="1200" dirty="0" err="1"/>
            <a:t>Point</a:t>
          </a:r>
          <a:endParaRPr lang="ru-RU" sz="1400" kern="1200" dirty="0"/>
        </a:p>
      </dsp:txBody>
      <dsp:txXfrm>
        <a:off x="304311" y="2977885"/>
        <a:ext cx="2623481" cy="2232784"/>
      </dsp:txXfrm>
    </dsp:sp>
    <dsp:sp modelId="{6F881DED-0702-4975-A719-F055033B8410}">
      <dsp:nvSpPr>
        <dsp:cNvPr id="0" name=""/>
        <dsp:cNvSpPr/>
      </dsp:nvSpPr>
      <dsp:spPr>
        <a:xfrm>
          <a:off x="3229382" y="2687901"/>
          <a:ext cx="2840711" cy="2362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71A27-EF83-47BC-920C-EC6242491FCA}">
      <dsp:nvSpPr>
        <dsp:cNvPr id="0" name=""/>
        <dsp:cNvSpPr/>
      </dsp:nvSpPr>
      <dsp:spPr>
        <a:xfrm>
          <a:off x="3461508" y="2908420"/>
          <a:ext cx="2840711" cy="2362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печатное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оформленные страницы, фотографии, рисунки, грамоты</a:t>
          </a:r>
        </a:p>
      </dsp:txBody>
      <dsp:txXfrm>
        <a:off x="3530703" y="2977615"/>
        <a:ext cx="2702321" cy="2224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CF9FD-398F-4C50-9826-6740B4AAD335}" type="datetimeFigureOut">
              <a:rPr lang="ru-RU" smtClean="0"/>
              <a:t>21.01.2019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09C15-9A21-45D7-8C46-517EA1BFF7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21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174100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«</a:t>
            </a:r>
            <a:r>
              <a:rPr lang="ru-RU" sz="3200" b="1" dirty="0" smtClean="0"/>
              <a:t>Рекомендации по оформлению детского портфолио</a:t>
            </a:r>
            <a:r>
              <a:rPr lang="ru-RU" sz="3200" b="1" dirty="0" smtClean="0">
                <a:latin typeface="Bookman Old Style" pitchFamily="18" charset="0"/>
              </a:rPr>
              <a:t>»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418481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Воспитатель - Максименкова Светлана Алексеевна МБДОУ АДС ОРВ «Росток» </a:t>
            </a:r>
            <a:r>
              <a:rPr lang="en-US" sz="2000" dirty="0" smtClean="0">
                <a:latin typeface="Bookman Old Style" pitchFamily="18" charset="0"/>
              </a:rPr>
              <a:t>I</a:t>
            </a:r>
            <a:r>
              <a:rPr lang="ru-RU" dirty="0" err="1" smtClean="0">
                <a:latin typeface="Bookman Old Style" pitchFamily="18" charset="0"/>
              </a:rPr>
              <a:t>кк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0034" y="64291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Титульный лист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6" name="Рисунок 5" descr="solnet-ee-image01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15206" y="1071546"/>
            <a:ext cx="1643074" cy="2498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7864087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643174" y="1071546"/>
            <a:ext cx="1785950" cy="2506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Портфолио дошкольника_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29190" y="1071546"/>
            <a:ext cx="1767622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2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43174" y="3929066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портфолио.jpe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29190" y="3929066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Группа 3"/>
          <p:cNvGrpSpPr/>
          <p:nvPr/>
        </p:nvGrpSpPr>
        <p:grpSpPr>
          <a:xfrm>
            <a:off x="357158" y="1071546"/>
            <a:ext cx="1767622" cy="2500330"/>
            <a:chOff x="357158" y="1071546"/>
            <a:chExt cx="1767622" cy="2500330"/>
          </a:xfrm>
        </p:grpSpPr>
        <p:pic>
          <p:nvPicPr>
            <p:cNvPr id="3" name="Рисунок 2" descr="Олеся.jp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57158" y="1071546"/>
              <a:ext cx="1767622" cy="250033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" name="Прямоугольник 1"/>
            <p:cNvSpPr/>
            <p:nvPr/>
          </p:nvSpPr>
          <p:spPr>
            <a:xfrm>
              <a:off x="500034" y="1700808"/>
              <a:ext cx="1479677" cy="360040"/>
            </a:xfrm>
            <a:prstGeom prst="rect">
              <a:avLst/>
            </a:prstGeom>
            <a:solidFill>
              <a:srgbClr val="FBF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0034" y="64291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Раздел «</a:t>
            </a:r>
            <a:r>
              <a:rPr lang="ru-RU" sz="2000" b="1" smtClean="0">
                <a:latin typeface="Bookman Old Style" pitchFamily="18" charset="0"/>
              </a:rPr>
              <a:t>Обо мне»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1" name="Рисунок 10" descr="Мои личныые данные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29058" y="1428736"/>
            <a:ext cx="1527024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Давайте познакомимся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4143380"/>
            <a:ext cx="1527024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solnet-ee-image0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5008" y="1428736"/>
            <a:ext cx="1420503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 descr="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3108" y="4143380"/>
            <a:ext cx="1527024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 descr="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7158" y="1428736"/>
            <a:ext cx="1527024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 descr="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643570" y="4143380"/>
            <a:ext cx="1527024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Рисунок 26" descr="83863986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857620" y="4143380"/>
            <a:ext cx="1577988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Рисунок 29" descr="что я люблю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58082" y="1428736"/>
            <a:ext cx="1527024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Рисунок 30" descr="Портфолио дошкольника_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58082" y="4143380"/>
            <a:ext cx="1527024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Рисунок 31" descr="Портфолио дошкольника_1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43108" y="1428736"/>
            <a:ext cx="1527024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0034" y="64291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Раздел «Моя семья»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4" name="Рисунок 13" descr="8189847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357686" y="1214422"/>
            <a:ext cx="180847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 descr="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1214422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 descr="Моя семья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5984" y="1214422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 descr="DSCN0569.JPG"/>
          <p:cNvPicPr>
            <a:picLocks noChangeAspect="1"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>
          <a:xfrm>
            <a:off x="4786314" y="3929066"/>
            <a:ext cx="3700253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Рисунок 27" descr="DSCN0552.JPG"/>
          <p:cNvPicPr>
            <a:picLocks noChangeAspect="1"/>
          </p:cNvPicPr>
          <p:nvPr/>
        </p:nvPicPr>
        <p:blipFill>
          <a:blip r:embed="rId6" cstate="print">
            <a:lum bright="20000"/>
          </a:blip>
          <a:stretch>
            <a:fillRect/>
          </a:stretch>
        </p:blipFill>
        <p:spPr>
          <a:xfrm>
            <a:off x="714348" y="3929066"/>
            <a:ext cx="336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Рисунок 29" descr="DSCN0620.JPG"/>
          <p:cNvPicPr>
            <a:picLocks noChangeAspect="1"/>
          </p:cNvPicPr>
          <p:nvPr/>
        </p:nvPicPr>
        <p:blipFill>
          <a:blip r:embed="rId7" cstate="print">
            <a:lum bright="10000"/>
          </a:blip>
          <a:srcRect l="7812" t="23958" r="64844" b="45833"/>
          <a:stretch>
            <a:fillRect/>
          </a:stretch>
        </p:blipFill>
        <p:spPr>
          <a:xfrm>
            <a:off x="6429388" y="1500174"/>
            <a:ext cx="2500330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0034" y="64291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Раздел «Вот чему я научился»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9" name="Рисунок 8" descr="9649897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643173" y="1214422"/>
            <a:ext cx="1861234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Портфолио дошкольника_6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868" y="4071942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solnet-ee-image07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1214422"/>
            <a:ext cx="1657253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Чему я научился за год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71538" y="4071942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5М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8596" y="1214422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solnet-ee-image3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143636" y="4071942"/>
            <a:ext cx="1657253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Портфолио дошкольника_20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929454" y="1214422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0034" y="64291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Раздел «Копилка достижений»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8" name="Рисунок 7" descr="29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71736" y="1214422"/>
            <a:ext cx="1781528" cy="2520000"/>
          </a:xfrm>
          <a:prstGeom prst="rect">
            <a:avLst/>
          </a:prstGeom>
        </p:spPr>
      </p:pic>
      <p:pic>
        <p:nvPicPr>
          <p:cNvPr id="14" name="Рисунок 13" descr="solnet-ee-image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1214422"/>
            <a:ext cx="1657253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58" y="1214422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копилка достижений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00892" y="1214422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 descr="2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71736" y="1214422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 descr="IMG_1019.JPG"/>
          <p:cNvPicPr>
            <a:picLocks noChangeAspect="1"/>
          </p:cNvPicPr>
          <p:nvPr/>
        </p:nvPicPr>
        <p:blipFill>
          <a:blip r:embed="rId7" cstate="screen">
            <a:lum bright="10000"/>
          </a:blip>
          <a:stretch>
            <a:fillRect/>
          </a:stretch>
        </p:blipFill>
        <p:spPr>
          <a:xfrm>
            <a:off x="3714744" y="4000504"/>
            <a:ext cx="168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 descr="IMG_1020.JPG"/>
          <p:cNvPicPr>
            <a:picLocks noChangeAspect="1"/>
          </p:cNvPicPr>
          <p:nvPr/>
        </p:nvPicPr>
        <p:blipFill>
          <a:blip r:embed="rId8" cstate="screen">
            <a:lum bright="10000"/>
          </a:blip>
          <a:stretch>
            <a:fillRect/>
          </a:stretch>
        </p:blipFill>
        <p:spPr>
          <a:xfrm>
            <a:off x="1214414" y="4000504"/>
            <a:ext cx="168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 descr="IMG_1016.JPG"/>
          <p:cNvPicPr>
            <a:picLocks noChangeAspect="1"/>
          </p:cNvPicPr>
          <p:nvPr/>
        </p:nvPicPr>
        <p:blipFill>
          <a:blip r:embed="rId9" cstate="screen">
            <a:lum bright="10000"/>
          </a:blip>
          <a:stretch>
            <a:fillRect/>
          </a:stretch>
        </p:blipFill>
        <p:spPr>
          <a:xfrm>
            <a:off x="6215074" y="4000504"/>
            <a:ext cx="168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0034" y="64291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Раздел «Творческие работы»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6" name="Рисунок 15" descr="Копилк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29454" y="1285860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 descr="solnet-ee-image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1285860"/>
            <a:ext cx="1657253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 descr="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58" y="1285860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 descr="4355873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571736" y="1285860"/>
            <a:ext cx="1832727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 descr="DSCN039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928926" y="4143380"/>
            <a:ext cx="336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 descr="DSCN0628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42844" y="4071942"/>
            <a:ext cx="2520000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 descr="IMG_4872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500826" y="4071942"/>
            <a:ext cx="2520000" cy="16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Дети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1762" y="548680"/>
            <a:ext cx="7942685" cy="612068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763688" y="3140968"/>
            <a:ext cx="60722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Портфолио</a:t>
            </a:r>
            <a:r>
              <a:rPr lang="ru-RU" sz="2400" dirty="0" smtClean="0"/>
              <a:t> (папка личных достижений) позволяет осуществить </a:t>
            </a:r>
            <a:r>
              <a:rPr lang="ru-RU" sz="2400" i="1" dirty="0" smtClean="0"/>
              <a:t>индивидуальный подход к каждому ребенку </a:t>
            </a:r>
            <a:r>
              <a:rPr lang="ru-RU" sz="2400" dirty="0" smtClean="0"/>
              <a:t>и вручается при выпуске из детского сада как подарок самому ребенку и его семье </a:t>
            </a:r>
            <a:r>
              <a:rPr lang="ru-RU" sz="2400" dirty="0"/>
              <a:t>в качестве книги воспоминаний о любимом детском саде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J"/>
            </a:pPr>
            <a:r>
              <a:rPr lang="ru-RU" sz="2400" dirty="0"/>
              <a:t>Пусть достижения ребенка станут осязаемыми! </a:t>
            </a:r>
          </a:p>
          <a:p>
            <a:pPr marL="342900" lvl="0" indent="-342900">
              <a:buFont typeface="Wingdings" panose="05000000000000000000" pitchFamily="2" charset="2"/>
              <a:buChar char="J"/>
            </a:pPr>
            <a:r>
              <a:rPr lang="ru-RU" sz="2400" dirty="0"/>
              <a:t>Давайте рассказывать о них, вселяя детям уверенность в своих силах! </a:t>
            </a: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ru-RU" sz="2400" dirty="0"/>
              <a:t>Давайте чаще их хвалить!</a:t>
            </a:r>
          </a:p>
          <a:p>
            <a:pPr marL="342900" lvl="0" indent="-342900">
              <a:buFont typeface="Wingdings" panose="05000000000000000000" pitchFamily="2" charset="2"/>
              <a:buChar char="J"/>
            </a:pPr>
            <a:r>
              <a:rPr lang="ru-RU" sz="2400" dirty="0" smtClean="0"/>
              <a:t>Давайте </a:t>
            </a:r>
            <a:r>
              <a:rPr lang="ru-RU" sz="2400" dirty="0"/>
              <a:t>покажем детям, что они могут изменить себя, свою жизнь, обучаясь осмысленно, самокритично, но всегда вдохновенно</a:t>
            </a:r>
            <a:r>
              <a:rPr lang="ru-RU" sz="2400" dirty="0" smtClean="0"/>
              <a:t>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86"/>
          <a:stretch/>
        </p:blipFill>
        <p:spPr>
          <a:xfrm>
            <a:off x="539552" y="764704"/>
            <a:ext cx="8244408" cy="18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292494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789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858148" y="4357694"/>
            <a:ext cx="1165238" cy="2306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037" y="980728"/>
            <a:ext cx="88583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ctr"/>
            <a:endParaRPr lang="ru-RU" sz="4000" i="1" dirty="0" smtClean="0">
              <a:solidFill>
                <a:srgbClr val="7030A0"/>
              </a:solidFill>
            </a:endParaRPr>
          </a:p>
          <a:p>
            <a:pPr indent="358775" algn="ctr"/>
            <a:r>
              <a:rPr lang="ru-RU" sz="4000" i="1" dirty="0" smtClean="0">
                <a:solidFill>
                  <a:srgbClr val="7030A0"/>
                </a:solidFill>
              </a:rPr>
              <a:t>Что такое портфолио</a:t>
            </a:r>
          </a:p>
          <a:p>
            <a:pPr indent="358775"/>
            <a:endParaRPr lang="ru-RU" sz="2400" i="1" dirty="0" smtClean="0"/>
          </a:p>
          <a:p>
            <a:pPr indent="358775"/>
            <a:r>
              <a:rPr lang="ru-RU" sz="2400" i="1" dirty="0" smtClean="0"/>
              <a:t>Портфолио </a:t>
            </a:r>
            <a:r>
              <a:rPr lang="ru-RU" sz="2400" i="1" dirty="0"/>
              <a:t>дошкольника </a:t>
            </a:r>
            <a:r>
              <a:rPr lang="ru-RU" sz="2400" dirty="0"/>
              <a:t>- это прежде всего копилка личных достижений ребенка в разнообразных видах деятельности, его успехов, положительных эмоций, возможность еще раз пережить приятные моменты своей жизни, это своеобразный маршрут развития ребенка. </a:t>
            </a:r>
            <a:endParaRPr lang="ru-RU" sz="2400" dirty="0" smtClean="0"/>
          </a:p>
          <a:p>
            <a:pPr indent="358775" fontAlgn="base"/>
            <a:endParaRPr lang="ru-RU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5074" y="2044399"/>
            <a:ext cx="88583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1"/>
                </a:solidFill>
              </a:rPr>
              <a:t>Основная цель </a:t>
            </a:r>
            <a:r>
              <a:rPr lang="ru-RU" sz="2400" i="1" dirty="0" smtClean="0"/>
              <a:t>- это научить детей осознавать</a:t>
            </a:r>
            <a:r>
              <a:rPr lang="ru-RU" sz="2400" dirty="0"/>
              <a:t> </a:t>
            </a:r>
            <a:r>
              <a:rPr lang="ru-RU" sz="2400" dirty="0" smtClean="0"/>
              <a:t>собственные успехи в обучении, поощряя тем самым их к дальнейшему развитию. 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555" y="4653136"/>
            <a:ext cx="99983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6856831"/>
              </p:ext>
            </p:extLst>
          </p:nvPr>
        </p:nvGraphicFramePr>
        <p:xfrm>
          <a:off x="934037" y="524406"/>
          <a:ext cx="6304941" cy="603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7238978" y="5081901"/>
            <a:ext cx="1896555" cy="14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60"/>
            <a:ext cx="804664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Основные вопросы при работе с портфолио:</a:t>
            </a:r>
            <a:endParaRPr lang="ru-RU" sz="2000" dirty="0">
              <a:solidFill>
                <a:srgbClr val="7030A0"/>
              </a:solidFill>
            </a:endParaRPr>
          </a:p>
          <a:p>
            <a:pPr algn="ctr"/>
            <a:endParaRPr lang="ru-RU" sz="2000" dirty="0">
              <a:solidFill>
                <a:srgbClr val="7030A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ч</a:t>
            </a:r>
            <a:r>
              <a:rPr lang="ru-RU" dirty="0" smtClean="0"/>
              <a:t>еткая организация;</a:t>
            </a:r>
            <a:endParaRPr lang="ru-RU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пространство;</a:t>
            </a:r>
            <a:endParaRPr lang="ru-RU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/>
              <a:t>время;</a:t>
            </a:r>
            <a:endParaRPr lang="ru-RU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/>
              <a:t>Технические средства и канцелярские принадлежности;</a:t>
            </a:r>
            <a:endParaRPr lang="ru-RU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частие детей;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частие родителей;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/>
              <a:t>Единство мнений в педагогическом коллективе.</a:t>
            </a:r>
            <a:endParaRPr lang="ru-RU" dirty="0"/>
          </a:p>
        </p:txBody>
      </p:sp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059832" y="4658719"/>
            <a:ext cx="2448272" cy="18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0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858116" y="4500570"/>
            <a:ext cx="1285884" cy="2235098"/>
          </a:xfrm>
          <a:prstGeom prst="rect">
            <a:avLst/>
          </a:prstGeom>
        </p:spPr>
      </p:pic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14282" y="4572008"/>
            <a:ext cx="999579" cy="2020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196752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Работа с портфолио поможет нам</a:t>
            </a:r>
            <a:r>
              <a:rPr lang="ru-RU" sz="2800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endParaRPr lang="ru-RU" sz="2800" dirty="0">
              <a:solidFill>
                <a:srgbClr val="7030A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установить более близкие отношения друг с другом;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создать атмосферу общности интересов;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активизировать свое внимание к успехам ребенка, своевременно их отмечать;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поддерживать интерес к различным видам деятельности малыша;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формировать у ребенка самоконтроль и самооценку.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858116" y="4500570"/>
            <a:ext cx="1285884" cy="2235098"/>
          </a:xfrm>
          <a:prstGeom prst="rect">
            <a:avLst/>
          </a:prstGeom>
        </p:spPr>
      </p:pic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14282" y="4572008"/>
            <a:ext cx="999579" cy="2020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196752"/>
            <a:ext cx="82809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С какого возраста начинать работу с портфолио:</a:t>
            </a:r>
          </a:p>
          <a:p>
            <a:pPr algn="ctr"/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endParaRPr lang="ru-RU" sz="2800" dirty="0">
              <a:solidFill>
                <a:srgbClr val="7030A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с</a:t>
            </a:r>
            <a:r>
              <a:rPr lang="ru-RU" sz="2400" dirty="0" smtClean="0"/>
              <a:t> детьми ясельной группы;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с</a:t>
            </a:r>
            <a:r>
              <a:rPr lang="ru-RU" sz="2400" dirty="0" smtClean="0"/>
              <a:t> детьми 3 – 4 лет;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с</a:t>
            </a:r>
            <a:r>
              <a:rPr lang="ru-RU" sz="2400" dirty="0" smtClean="0"/>
              <a:t> детьми 3 – 5 лет;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с</a:t>
            </a:r>
            <a:r>
              <a:rPr lang="ru-RU" sz="2400" dirty="0" smtClean="0"/>
              <a:t> дети 5 – 7 лет;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939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5143" y="836712"/>
            <a:ext cx="9019867" cy="497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Взаимодействие с родителями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dirty="0" smtClean="0"/>
          </a:p>
          <a:p>
            <a:pPr marL="84138" indent="358775">
              <a:buFont typeface="Wingdings" panose="05000000000000000000" pitchFamily="2" charset="2"/>
              <a:buChar char="ü"/>
            </a:pPr>
            <a:r>
              <a:rPr lang="ru-RU" dirty="0"/>
              <a:t>Очень важно сделать родителей своими </a:t>
            </a:r>
            <a:r>
              <a:rPr lang="ru-RU" dirty="0" smtClean="0"/>
              <a:t>союзниками. </a:t>
            </a:r>
          </a:p>
          <a:p>
            <a:pPr marL="84138" indent="358775">
              <a:buFont typeface="Wingdings" panose="05000000000000000000" pitchFamily="2" charset="2"/>
              <a:buChar char="ü"/>
            </a:pPr>
            <a:r>
              <a:rPr lang="ru-RU" dirty="0" smtClean="0"/>
              <a:t>Необходима </a:t>
            </a:r>
            <a:r>
              <a:rPr lang="ru-RU" dirty="0"/>
              <a:t>система консультативной </a:t>
            </a:r>
            <a:r>
              <a:rPr lang="ru-RU" dirty="0" smtClean="0"/>
              <a:t>помощи по </a:t>
            </a:r>
            <a:r>
              <a:rPr lang="ru-RU" dirty="0"/>
              <a:t>оформлению и заполнению страничек портфолио. </a:t>
            </a:r>
            <a:endParaRPr lang="ru-RU" dirty="0" smtClean="0"/>
          </a:p>
          <a:p>
            <a:pPr marL="84138" indent="358775">
              <a:buFont typeface="Wingdings" panose="05000000000000000000" pitchFamily="2" charset="2"/>
              <a:buChar char="ü"/>
            </a:pPr>
            <a:r>
              <a:rPr lang="ru-RU" dirty="0" smtClean="0"/>
              <a:t>Важно </a:t>
            </a:r>
            <a:r>
              <a:rPr lang="ru-RU" dirty="0"/>
              <a:t>научить наблюдать, замечать все новое и интересное и непременно фиксировать, записывать. </a:t>
            </a:r>
            <a:endParaRPr lang="ru-RU" dirty="0" smtClean="0"/>
          </a:p>
          <a:p>
            <a:pPr marL="84138" indent="358775">
              <a:buFont typeface="Wingdings" panose="05000000000000000000" pitchFamily="2" charset="2"/>
              <a:buChar char="ü"/>
            </a:pPr>
            <a:r>
              <a:rPr lang="ru-RU" dirty="0" smtClean="0"/>
              <a:t>С </a:t>
            </a:r>
            <a:r>
              <a:rPr lang="ru-RU" dirty="0"/>
              <a:t>помощью портфолио родители видят своего ребенка со стороны, его желания, интересы.</a:t>
            </a:r>
          </a:p>
          <a:p>
            <a:pPr marL="84138" indent="358775">
              <a:buFont typeface="Wingdings" panose="05000000000000000000" pitchFamily="2" charset="2"/>
              <a:buChar char="ü"/>
            </a:pPr>
            <a:r>
              <a:rPr lang="ru-RU" dirty="0"/>
              <a:t>Портфолио также может использоваться как дополнительный материал при изучении семьи — уклада ее жизни, интересов, традиций. </a:t>
            </a:r>
            <a:endParaRPr lang="ru-RU" dirty="0" smtClean="0"/>
          </a:p>
          <a:p>
            <a:pPr marL="84138" indent="358775">
              <a:buFont typeface="Wingdings" panose="05000000000000000000" pitchFamily="2" charset="2"/>
              <a:buChar char="ü"/>
            </a:pPr>
            <a:r>
              <a:rPr lang="ru-RU" dirty="0" smtClean="0"/>
              <a:t>Одним </a:t>
            </a:r>
            <a:r>
              <a:rPr lang="ru-RU" dirty="0"/>
              <a:t>из главных результатов работы над портфолио является то, что родители учатся наблюдать и замечать происходящие изменения, систематизировать их.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dirty="0" smtClean="0"/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/>
              <a:t>Работа </a:t>
            </a:r>
            <a:r>
              <a:rPr lang="ru-RU" sz="2000" dirty="0"/>
              <a:t>над созданием портфолио позволяет сблизить всех его участников: родителей, педагога, ребёнка.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1997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714356"/>
            <a:ext cx="878687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mtClean="0">
                <a:latin typeface="Bookman Old Style" pitchFamily="18" charset="0"/>
              </a:rPr>
              <a:t> </a:t>
            </a:r>
            <a:r>
              <a:rPr lang="ru-RU" sz="2400" b="1" smtClean="0"/>
              <a:t>Разделы </a:t>
            </a:r>
            <a:r>
              <a:rPr lang="ru-RU" sz="2400" b="1" dirty="0" smtClean="0"/>
              <a:t>в портфолио:</a:t>
            </a:r>
          </a:p>
          <a:p>
            <a:pPr algn="ctr"/>
            <a:endParaRPr lang="ru-RU" sz="2400" b="1" dirty="0"/>
          </a:p>
          <a:p>
            <a:pPr algn="ctr"/>
            <a:endParaRPr lang="ru-RU" sz="1200" b="1" dirty="0" smtClean="0"/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 «Обо мне» или титульный лист.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«Автопортрет».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«Я становлюсь старше»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«Я люблю». 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«Моя группа».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 «Моя семья»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«Истории обо мне». 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«Мое любимое место».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«История в фотографиях».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«Получилось».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«Мое творение».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«Прекрасная песня».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«Окружающий мир» - «Эксперимент». «Наблюдение за природой».</a:t>
            </a:r>
            <a:endParaRPr lang="ru-RU" sz="1200" b="1" dirty="0"/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«Мое стихотворение».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«Мой рассказ»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Раздел «Мое творчество»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Раздел «Я хочу знать/ уметь»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Раздел «У меня возник вопрос»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Раздел «Копилка достижений» 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1200" b="1" dirty="0" smtClean="0"/>
              <a:t>Раздел «Страница для тебя»</a:t>
            </a:r>
          </a:p>
          <a:p>
            <a:pPr lvl="0"/>
            <a:endParaRPr lang="ru-RU" sz="1600" b="1" dirty="0"/>
          </a:p>
        </p:txBody>
      </p:sp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786710" y="4357694"/>
            <a:ext cx="1165238" cy="2306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1390</TotalTime>
  <Words>538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Пользователь Windows</cp:lastModifiedBy>
  <cp:revision>130</cp:revision>
  <dcterms:created xsi:type="dcterms:W3CDTF">2014-05-12T04:44:22Z</dcterms:created>
  <dcterms:modified xsi:type="dcterms:W3CDTF">2019-01-21T08:27:37Z</dcterms:modified>
</cp:coreProperties>
</file>